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21" r:id="rId3"/>
    <p:sldId id="327" r:id="rId4"/>
    <p:sldId id="325" r:id="rId5"/>
    <p:sldId id="326" r:id="rId6"/>
    <p:sldId id="458" r:id="rId7"/>
    <p:sldId id="459" r:id="rId8"/>
    <p:sldId id="460" r:id="rId9"/>
    <p:sldId id="461" r:id="rId10"/>
    <p:sldId id="462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5"/>
    <p:sldId id="476" r:id="rId26"/>
    <p:sldId id="477" r:id="rId27"/>
    <p:sldId id="478" r:id="rId28"/>
    <p:sldId id="479" r:id="rId29"/>
    <p:sldId id="480" r:id="rId30"/>
    <p:sldId id="481" r:id="rId31"/>
    <p:sldId id="482" r:id="rId32"/>
    <p:sldId id="484" r:id="rId33"/>
    <p:sldId id="485" r:id="rId34"/>
    <p:sldId id="486" r:id="rId35"/>
    <p:sldId id="487" r:id="rId36"/>
    <p:sldId id="488" r:id="rId37"/>
    <p:sldId id="489" r:id="rId38"/>
    <p:sldId id="490" r:id="rId39"/>
    <p:sldId id="491" r:id="rId40"/>
    <p:sldId id="492" r:id="rId41"/>
    <p:sldId id="493" r:id="rId42"/>
    <p:sldId id="494" r:id="rId43"/>
    <p:sldId id="495" r:id="rId44"/>
    <p:sldId id="496" r:id="rId45"/>
    <p:sldId id="497" r:id="rId46"/>
    <p:sldId id="498" r:id="rId47"/>
    <p:sldId id="499" r:id="rId48"/>
    <p:sldId id="500" r:id="rId49"/>
    <p:sldId id="501" r:id="rId50"/>
    <p:sldId id="502" r:id="rId51"/>
    <p:sldId id="503" r:id="rId52"/>
    <p:sldId id="505" r:id="rId53"/>
    <p:sldId id="506" r:id="rId54"/>
    <p:sldId id="507" r:id="rId55"/>
    <p:sldId id="508" r:id="rId56"/>
    <p:sldId id="509" r:id="rId57"/>
    <p:sldId id="510" r:id="rId58"/>
    <p:sldId id="511" r:id="rId59"/>
    <p:sldId id="516" r:id="rId60"/>
    <p:sldId id="517" r:id="rId61"/>
    <p:sldId id="518" r:id="rId62"/>
    <p:sldId id="519" r:id="rId63"/>
    <p:sldId id="520" r:id="rId64"/>
    <p:sldId id="521" r:id="rId65"/>
    <p:sldId id="522" r:id="rId66"/>
    <p:sldId id="524" r:id="rId67"/>
    <p:sldId id="523" r:id="rId68"/>
    <p:sldId id="515" r:id="rId69"/>
    <p:sldId id="525" r:id="rId70"/>
    <p:sldId id="514" r:id="rId7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F3FF"/>
    <a:srgbClr val="9B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C44AF-646F-44AA-96DF-D188452306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08870-D71B-4C24-911A-CAD53A9635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“</a:t>
            </a:r>
            <a:r>
              <a:rPr lang="zh-CN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羽化是</a:t>
            </a:r>
            <a:r>
              <a:rPr lang="en-US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ps</a:t>
            </a:r>
            <a:r>
              <a:rPr lang="zh-CN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术语，羽化原理是令选区内外衔接部分虚化，起到渐变的作用从而达到自然衔接的效果，是</a:t>
            </a:r>
            <a:r>
              <a:rPr lang="en-US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ps</a:t>
            </a:r>
            <a:r>
              <a:rPr lang="zh-CN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及其其它版本中的处理图片的重要工具。</a:t>
            </a:r>
            <a:r>
              <a:rPr lang="en-US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”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/>
            <a:r>
              <a:rPr lang="zh-CN">
                <a:solidFill>
                  <a:srgbClr val="333333"/>
                </a:solidFill>
                <a:ea typeface="微软雅黑" panose="020B0503020204020204" pitchFamily="34" charset="-122"/>
                <a:sym typeface="+mn-ea"/>
              </a:rPr>
              <a:t>一、选区的载入作用：只对特定区域进行编辑，不会对其他部分产生影响。</a:t>
            </a:r>
            <a:r>
              <a:rPr lang="en-US">
                <a:solidFill>
                  <a:srgbClr val="333333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zh-CN">
                <a:solidFill>
                  <a:srgbClr val="333333"/>
                </a:solidFill>
                <a:ea typeface="微软雅黑" panose="020B0503020204020204" pitchFamily="34" charset="-122"/>
                <a:sym typeface="+mn-ea"/>
              </a:rPr>
              <a:t>比如说可以对被选中的</a:t>
            </a:r>
            <a:r>
              <a:rPr lang="en-US">
                <a:solidFill>
                  <a:srgbClr val="333333"/>
                </a:solidFill>
                <a:latin typeface="微软雅黑" panose="020B0503020204020204" pitchFamily="34" charset="-122"/>
                <a:sym typeface="+mn-ea"/>
              </a:rPr>
              <a:t>zhidao</a:t>
            </a:r>
            <a:r>
              <a:rPr lang="zh-CN">
                <a:solidFill>
                  <a:srgbClr val="333333"/>
                </a:solidFill>
                <a:ea typeface="微软雅黑" panose="020B0503020204020204" pitchFamily="34" charset="-122"/>
                <a:sym typeface="+mn-ea"/>
              </a:rPr>
              <a:t>区域做修改、随意修改颜色、调整亮度、对比度、复制及随意更改大小等作用，方便修图。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4643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icture 2" descr="C:\Users\lenvon\Desktop\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5072074"/>
            <a:ext cx="5880101" cy="838200"/>
          </a:xfrm>
          <a:prstGeom prst="rect">
            <a:avLst/>
          </a:prstGeom>
          <a:noFill/>
        </p:spPr>
      </p:pic>
      <p:sp>
        <p:nvSpPr>
          <p:cNvPr id="10" name="剪去同侧角的矩形 9"/>
          <p:cNvSpPr/>
          <p:nvPr userDrawn="1"/>
        </p:nvSpPr>
        <p:spPr>
          <a:xfrm flipV="1">
            <a:off x="1214414" y="0"/>
            <a:ext cx="6643734" cy="1143008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JQUERY</a:t>
            </a:r>
            <a:endParaRPr lang="zh-CN" alt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689047" y="142852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江西工业贸易职业技术学院</a:t>
            </a:r>
            <a:endParaRPr lang="en-US" altLang="zh-CN" sz="18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软件技术</a:t>
            </a:r>
            <a:r>
              <a:rPr lang="en-US" altLang="zh-CN" sz="180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zh-CN" altLang="en-US" sz="18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前端方向</a:t>
            </a:r>
            <a:endParaRPr lang="zh-CN" altLang="en-US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2" name="Picture 3" descr="C:\Users\lenvon\Desktop\timg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494934" y="142852"/>
            <a:ext cx="879325" cy="857232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348" y="2030413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7290" y="3600448"/>
            <a:ext cx="6400800" cy="685808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429396"/>
            <a:ext cx="5929322" cy="4286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929322" y="6429396"/>
            <a:ext cx="3214678" cy="4286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90" y="-24"/>
            <a:ext cx="8586790" cy="1000132"/>
          </a:xfrm>
        </p:spPr>
        <p:txBody>
          <a:bodyPr>
            <a:normAutofit/>
          </a:bodyPr>
          <a:lstStyle>
            <a:lvl1pPr algn="l"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lnSpc>
                <a:spcPct val="150000"/>
              </a:lnSpc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lnSpc>
                <a:spcPct val="150000"/>
              </a:lnSpc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lnSpc>
                <a:spcPct val="150000"/>
              </a:lnSpc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lnSpc>
                <a:spcPct val="150000"/>
              </a:lnSpc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-1"/>
            <a:ext cx="214282" cy="571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571480"/>
            <a:ext cx="214282" cy="4286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baidu.com/s?wd=PSD%E6%A0%BC%E5%BC%8F&amp;tn=SE_PcZhidaonwhc_ngpagmjz&amp;rsv_dl=gh_pc_zhidao" TargetMode="Externa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348" y="171448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4800" dirty="0" err="1" smtClean="0">
                <a:sym typeface="+mn-ea"/>
              </a:rPr>
              <a:t>PHOTOSHOP</a:t>
            </a:r>
            <a:endParaRPr lang="en-US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</p:nvPr>
        </p:nvSpPr>
        <p:spPr>
          <a:xfrm>
            <a:off x="1357290" y="3357562"/>
            <a:ext cx="6400800" cy="1285884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JQuery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框架的使用 </a:t>
            </a:r>
            <a:r>
              <a:rPr lang="zh-CN" altLang="en-US" sz="3200" dirty="0" smtClean="0"/>
              <a:t>第八</a:t>
            </a:r>
            <a:r>
              <a:rPr lang="zh-CN" altLang="en-US" sz="3200" dirty="0" smtClean="0"/>
              <a:t>课</a:t>
            </a:r>
            <a:endParaRPr lang="en-US" altLang="zh-CN" sz="3200" dirty="0" smtClean="0"/>
          </a:p>
        </p:txBody>
      </p:sp>
      <p:pic>
        <p:nvPicPr>
          <p:cNvPr id="1026" name="Picture 2" descr="C:\Users\lenvon\Desktop\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14480" y="5072074"/>
            <a:ext cx="5880101" cy="83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9143365" cy="69272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4151"/>
          <a:stretch>
            <a:fillRect/>
          </a:stretch>
        </p:blipFill>
        <p:spPr>
          <a:xfrm>
            <a:off x="0" y="1017905"/>
            <a:ext cx="9143365" cy="5711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nodejs</a:t>
            </a:r>
            <a:r>
              <a:rPr lang="zh-CN" altLang="en-US" dirty="0" smtClean="0"/>
              <a:t>模块分为哪三个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nodejs</a:t>
            </a:r>
            <a:r>
              <a:rPr lang="zh-CN" altLang="en-US" dirty="0" smtClean="0"/>
              <a:t>的全局对象是？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、你怎么理解区分</a:t>
            </a:r>
            <a:r>
              <a:rPr lang="en-US" altLang="zh-CN" dirty="0" smtClean="0"/>
              <a:t>nodejs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js</a:t>
            </a:r>
            <a:r>
              <a:rPr lang="zh-CN" altLang="en-US" dirty="0" smtClean="0"/>
              <a:t>？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914336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 2"/>
          <p:cNvSpPr/>
          <p:nvPr/>
        </p:nvSpPr>
        <p:spPr>
          <a:xfrm>
            <a:off x="473710" y="5182870"/>
            <a:ext cx="8352790" cy="12960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8815" y="5182870"/>
            <a:ext cx="8245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位图常用格式：jpg、百GIF、PNG、BMP、</a:t>
            </a:r>
            <a:r>
              <a:rPr lang="zh-CN" sz="2000" b="1">
                <a:solidFill>
                  <a:schemeClr val="bg1"/>
                </a:solidFill>
                <a:ea typeface="微软雅黑" panose="020B0503020204020204" pitchFamily="34" charset="-122"/>
                <a:sym typeface="+mn-ea"/>
                <a:hlinkClick r:id="rId2"/>
              </a:rPr>
              <a:t>PSD格式</a:t>
            </a:r>
            <a:r>
              <a:rPr lang="zh-CN" sz="2000" b="1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等。矢量图常用格式：cdr、ai、SWF、SVG、WMF、 EMF、EP、DXF格式等。</a:t>
            </a:r>
            <a:endParaRPr lang="zh-C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教学目标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000108"/>
            <a:ext cx="8501122" cy="512605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基本知识</a:t>
            </a:r>
            <a:endParaRPr lang="en-US" altLang="zh-CN" dirty="0" smtClean="0"/>
          </a:p>
          <a:p>
            <a:pPr marL="914400" lvl="1" indent="-514350">
              <a:buFont typeface="+mj-ea"/>
              <a:buAutoNum type="circleNumDbPlain"/>
            </a:pPr>
            <a:r>
              <a:rPr lang="zh-CN" altLang="en-US" dirty="0" smtClean="0"/>
              <a:t>熟练掌握</a:t>
            </a:r>
            <a:r>
              <a:rPr lang="en-US" altLang="zh-CN" dirty="0" smtClean="0"/>
              <a:t>ps</a:t>
            </a:r>
            <a:r>
              <a:rPr lang="zh-CN" altLang="en-US" dirty="0" smtClean="0"/>
              <a:t>界面</a:t>
            </a:r>
            <a:endParaRPr lang="zh-CN" altLang="en-US" dirty="0" smtClean="0"/>
          </a:p>
          <a:p>
            <a:pPr marL="914400" lvl="1" indent="-514350">
              <a:buFont typeface="+mj-ea"/>
              <a:buAutoNum type="circleNumDbPlain"/>
            </a:pPr>
            <a:r>
              <a:rPr lang="zh-CN" altLang="en-US" dirty="0" smtClean="0"/>
              <a:t>熟练掌握</a:t>
            </a:r>
            <a:r>
              <a:rPr lang="en-US" altLang="zh-CN" dirty="0" smtClean="0"/>
              <a:t>ps</a:t>
            </a:r>
            <a:r>
              <a:rPr lang="zh-CN" altLang="en-US" dirty="0" smtClean="0"/>
              <a:t>常用</a:t>
            </a:r>
            <a:r>
              <a:rPr lang="zh-CN" altLang="en-US" dirty="0" smtClean="0"/>
              <a:t>基础工具</a:t>
            </a:r>
            <a:endParaRPr lang="zh-CN" altLang="en-US" dirty="0" smtClean="0"/>
          </a:p>
          <a:p>
            <a:pPr marL="914400" lvl="1" indent="-514350">
              <a:buFont typeface="+mj-ea"/>
              <a:buAutoNum type="circleNumDbPlain"/>
            </a:pPr>
            <a:r>
              <a:rPr lang="zh-CN" altLang="en-US" dirty="0" smtClean="0">
                <a:sym typeface="+mn-ea"/>
              </a:rPr>
              <a:t>使用</a:t>
            </a:r>
            <a:r>
              <a:rPr lang="en-US" altLang="zh-CN" dirty="0" smtClean="0">
                <a:sym typeface="+mn-ea"/>
              </a:rPr>
              <a:t>ps</a:t>
            </a:r>
            <a:r>
              <a:rPr lang="zh-CN" altLang="en-US" dirty="0" smtClean="0">
                <a:sym typeface="+mn-ea"/>
              </a:rPr>
              <a:t>工具抠图</a:t>
            </a:r>
            <a:endParaRPr lang="zh-CN" altLang="en-US" dirty="0" smtClean="0"/>
          </a:p>
          <a:p>
            <a:pPr marL="514350" indent="-514350">
              <a:buFont typeface="+mj-ea"/>
              <a:buAutoNum type="arabicPeriod"/>
            </a:pPr>
            <a:r>
              <a:rPr lang="zh-CN" altLang="en-US" dirty="0" smtClean="0"/>
              <a:t>能力要求</a:t>
            </a:r>
            <a:endParaRPr lang="en-US" altLang="zh-CN" dirty="0" smtClean="0"/>
          </a:p>
          <a:p>
            <a:pPr marL="914400" lvl="1" indent="-514350">
              <a:buFont typeface="+mj-ea"/>
              <a:buAutoNum type="circleNumDbPlain"/>
            </a:pPr>
            <a:r>
              <a:rPr lang="zh-CN" altLang="en-US" dirty="0" smtClean="0"/>
              <a:t>学会分析一个效果所需要的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CSS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marL="914400" lvl="1" indent="-514350">
              <a:buFont typeface="+mj-ea"/>
              <a:buAutoNum type="circleNumDbPlain"/>
            </a:pPr>
            <a:r>
              <a:rPr lang="zh-CN" altLang="en-US" dirty="0" smtClean="0"/>
              <a:t>可以写简单的</a:t>
            </a:r>
            <a:r>
              <a:rPr lang="en-US" altLang="zh-CN" dirty="0" err="1" smtClean="0"/>
              <a:t>JQuery</a:t>
            </a:r>
            <a:r>
              <a:rPr lang="zh-CN" altLang="en-US" dirty="0" smtClean="0"/>
              <a:t>程序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教学目标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214422"/>
            <a:ext cx="8501122" cy="4911741"/>
          </a:xfrm>
        </p:spPr>
        <p:txBody>
          <a:bodyPr>
            <a:normAutofit fontScale="90000"/>
          </a:bodyPr>
          <a:lstStyle/>
          <a:p>
            <a:pPr marL="514350" indent="-514350">
              <a:buNone/>
            </a:pPr>
            <a:r>
              <a:rPr lang="en-US" altLang="zh-CN" dirty="0" smtClean="0"/>
              <a:t>3.</a:t>
            </a:r>
            <a:r>
              <a:rPr lang="zh-CN" altLang="en-US" dirty="0" smtClean="0"/>
              <a:t>相关项目</a:t>
            </a:r>
            <a:endParaRPr lang="zh-CN" altLang="en-US" dirty="0" smtClean="0"/>
          </a:p>
          <a:p>
            <a:pPr marL="914400" lvl="1" indent="-514350">
              <a:buFont typeface="+mj-ea"/>
              <a:buAutoNum type="circleNumDbPlain"/>
            </a:pPr>
            <a:r>
              <a:rPr lang="zh-CN" altLang="en-US" dirty="0" smtClean="0"/>
              <a:t>使用索套工具抠出花瓶</a:t>
            </a:r>
            <a:endParaRPr lang="en-US" altLang="zh-CN" dirty="0" smtClean="0"/>
          </a:p>
          <a:p>
            <a:pPr marL="914400" lvl="1" indent="-514350">
              <a:buFont typeface="+mj-ea"/>
              <a:buAutoNum type="circleNumDbPlain"/>
            </a:pPr>
            <a:r>
              <a:rPr lang="zh-CN" altLang="en-US" dirty="0" smtClean="0"/>
              <a:t>建立</a:t>
            </a:r>
            <a:r>
              <a:rPr lang="en-US" altLang="zh-CN" dirty="0" smtClean="0"/>
              <a:t>/</a:t>
            </a:r>
            <a:r>
              <a:rPr lang="zh-CN" altLang="en-US" dirty="0" smtClean="0"/>
              <a:t>存储选区</a:t>
            </a:r>
            <a:endParaRPr lang="en-US" altLang="zh-CN" dirty="0" smtClean="0"/>
          </a:p>
          <a:p>
            <a:pPr marL="914400" lvl="1" indent="-514350">
              <a:buFont typeface="+mj-ea"/>
              <a:buAutoNum type="circleNumDbPlain"/>
            </a:pPr>
            <a:r>
              <a:rPr lang="zh-CN" altLang="en-US" dirty="0" smtClean="0"/>
              <a:t>使用魔棒工具等扣除哆啦</a:t>
            </a:r>
            <a:r>
              <a:rPr lang="en-US" altLang="zh-CN" dirty="0" smtClean="0"/>
              <a:t>A</a:t>
            </a:r>
            <a:r>
              <a:rPr lang="zh-CN" altLang="en-US" dirty="0" smtClean="0"/>
              <a:t>梦</a:t>
            </a:r>
            <a:endParaRPr lang="en-US" altLang="zh-CN" dirty="0" smtClean="0"/>
          </a:p>
          <a:p>
            <a:pPr marL="514350" indent="-514350">
              <a:buNone/>
            </a:pPr>
            <a:r>
              <a:rPr lang="en-US" altLang="zh-CN" dirty="0" smtClean="0"/>
              <a:t>4.</a:t>
            </a:r>
            <a:r>
              <a:rPr lang="zh-CN" altLang="en-US" dirty="0" smtClean="0"/>
              <a:t>本课难点</a:t>
            </a:r>
            <a:endParaRPr lang="zh-CN" altLang="en-US" dirty="0" smtClean="0"/>
          </a:p>
          <a:p>
            <a:pPr marL="914400" lvl="1" indent="-514350">
              <a:buFont typeface="+mj-ea"/>
              <a:buAutoNum type="circleNumDbPlain"/>
            </a:pPr>
            <a:r>
              <a:rPr lang="zh-CN" altLang="en-US" dirty="0" smtClean="0"/>
              <a:t>灵活使用索套工具和选区</a:t>
            </a:r>
            <a:endParaRPr lang="en-US" altLang="zh-CN" dirty="0" smtClean="0"/>
          </a:p>
          <a:p>
            <a:pPr marL="914400" lvl="1" indent="-514350">
              <a:buFont typeface="+mj-ea"/>
              <a:buAutoNum type="circleNumDbPlain"/>
            </a:pPr>
            <a:r>
              <a:rPr lang="zh-CN" altLang="en-US" dirty="0" smtClean="0"/>
              <a:t>灵活掌握菜单栏工具使用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9143365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569" t="2968" r="1560" b="4445"/>
          <a:stretch>
            <a:fillRect/>
          </a:stretch>
        </p:blipFill>
        <p:spPr>
          <a:xfrm>
            <a:off x="4817110" y="3283585"/>
            <a:ext cx="3684270" cy="236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9144000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9144000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文本框 199"/>
          <p:cNvSpPr txBox="1"/>
          <p:nvPr/>
        </p:nvSpPr>
        <p:spPr>
          <a:xfrm>
            <a:off x="984885" y="1414145"/>
            <a:ext cx="654177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0">
                <a:solidFill>
                  <a:srgbClr val="333333"/>
                </a:solidFill>
                <a:ea typeface="微软雅黑" panose="020B0503020204020204" pitchFamily="34" charset="-122"/>
              </a:rPr>
              <a:t>Photoshop三大重要部分是选区、图层、路径。这三者是Photoshop的精髓所在。</a:t>
            </a:r>
            <a:endParaRPr lang="zh-CN" altLang="en-US" sz="2800" b="0">
              <a:solidFill>
                <a:srgbClr val="333333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0"/>
            <a:ext cx="914336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42900"/>
            <a:ext cx="8229600" cy="6172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635"/>
            <a:ext cx="9145270" cy="685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文本框 199"/>
          <p:cNvSpPr txBox="1"/>
          <p:nvPr/>
        </p:nvSpPr>
        <p:spPr>
          <a:xfrm>
            <a:off x="984885" y="1414145"/>
            <a:ext cx="654177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endParaRPr lang="zh-CN" sz="2800" b="0">
              <a:solidFill>
                <a:srgbClr val="333333"/>
              </a:solidFill>
              <a:ea typeface="微软雅黑" panose="020B0503020204020204" pitchFamily="34" charset="-122"/>
            </a:endParaRPr>
          </a:p>
          <a:p>
            <a:pPr indent="0"/>
            <a:endParaRPr lang="zh-CN" sz="2800" b="0">
              <a:solidFill>
                <a:srgbClr val="333333"/>
              </a:solidFill>
              <a:ea typeface="微软雅黑" panose="020B0503020204020204" pitchFamily="34" charset="-122"/>
            </a:endParaRPr>
          </a:p>
          <a:p>
            <a:pPr indent="0"/>
            <a:endParaRPr lang="zh-CN" sz="2800" b="0">
              <a:solidFill>
                <a:srgbClr val="333333"/>
              </a:solidFill>
              <a:ea typeface="微软雅黑" panose="020B0503020204020204" pitchFamily="34" charset="-122"/>
            </a:endParaRPr>
          </a:p>
          <a:p>
            <a:pPr indent="0"/>
            <a:r>
              <a:rPr lang="zh-CN" sz="2800" b="0">
                <a:solidFill>
                  <a:srgbClr val="333333"/>
                </a:solidFill>
                <a:ea typeface="微软雅黑" panose="020B0503020204020204" pitchFamily="34" charset="-122"/>
              </a:rPr>
              <a:t>Photoshop三大重要部分是选区、图层、路径。这三者是Photoshop的精髓所在。</a:t>
            </a:r>
            <a:endParaRPr lang="zh-CN" altLang="en-US" sz="2800" b="0">
              <a:solidFill>
                <a:srgbClr val="333333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文本框 199"/>
          <p:cNvSpPr txBox="1"/>
          <p:nvPr/>
        </p:nvSpPr>
        <p:spPr>
          <a:xfrm>
            <a:off x="984885" y="1414145"/>
            <a:ext cx="654177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2800" b="0">
                <a:solidFill>
                  <a:srgbClr val="333333"/>
                </a:solidFill>
                <a:ea typeface="微软雅黑" panose="020B0503020204020204" pitchFamily="34" charset="-122"/>
              </a:rPr>
              <a:t>作为</a:t>
            </a:r>
            <a:r>
              <a:rPr lang="en-US" altLang="zh-CN" sz="2800" b="0">
                <a:solidFill>
                  <a:srgbClr val="333333"/>
                </a:solidFill>
                <a:ea typeface="微软雅黑" panose="020B0503020204020204" pitchFamily="34" charset="-122"/>
              </a:rPr>
              <a:t>web</a:t>
            </a:r>
            <a:r>
              <a:rPr lang="zh-CN" altLang="en-US" sz="2800" b="0">
                <a:solidFill>
                  <a:srgbClr val="333333"/>
                </a:solidFill>
                <a:ea typeface="微软雅黑" panose="020B0503020204020204" pitchFamily="34" charset="-122"/>
              </a:rPr>
              <a:t>前端攻城狮，一定要会的，是</a:t>
            </a:r>
            <a:endParaRPr lang="zh-CN" altLang="en-US" sz="2800" b="0">
              <a:solidFill>
                <a:srgbClr val="333333"/>
              </a:solidFill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切图</a:t>
            </a:r>
            <a:r>
              <a:rPr lang="zh-CN" altLang="en-US" sz="2800" b="0">
                <a:solidFill>
                  <a:srgbClr val="333333"/>
                </a:solidFill>
                <a:ea typeface="微软雅黑" panose="020B0503020204020204" pitchFamily="34" charset="-122"/>
              </a:rPr>
              <a:t>！！！</a:t>
            </a:r>
            <a:endParaRPr lang="zh-CN" altLang="en-US" sz="2800" b="0">
              <a:solidFill>
                <a:srgbClr val="333333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endParaRPr lang="zh-CN" altLang="en-US" sz="2800" dirty="0" smtClean="0"/>
          </a:p>
          <a:p>
            <a:r>
              <a:rPr lang="en-US" altLang="zh-CN" sz="2800" dirty="0" smtClean="0">
                <a:sym typeface="+mn-ea"/>
              </a:rPr>
              <a:t>2</a:t>
            </a:r>
            <a:r>
              <a:rPr lang="zh-CN" altLang="en-US" sz="2800" dirty="0" smtClean="0">
                <a:sym typeface="+mn-ea"/>
              </a:rPr>
              <a:t>、</a:t>
            </a:r>
            <a:endParaRPr lang="en-US" altLang="zh-CN" sz="2800" dirty="0" smtClean="0"/>
          </a:p>
          <a:p>
            <a:r>
              <a:rPr lang="en-US" altLang="zh-CN" sz="2800" dirty="0" smtClean="0">
                <a:sym typeface="+mn-ea"/>
              </a:rPr>
              <a:t>3</a:t>
            </a:r>
            <a:r>
              <a:rPr lang="zh-CN" altLang="en-US" sz="2800" smtClean="0">
                <a:sym typeface="+mn-ea"/>
              </a:rPr>
              <a:t>、</a:t>
            </a:r>
            <a:endParaRPr lang="en-US" altLang="zh-CN" sz="2800" dirty="0" smtClean="0"/>
          </a:p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、自行创造题</a:t>
            </a:r>
            <a:endParaRPr lang="zh-CN" alt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5720"/>
            <a:ext cx="9192895" cy="6894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300,&quot;width&quot;:84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WPS 演示</Application>
  <PresentationFormat>全屏显示(4:3)</PresentationFormat>
  <Paragraphs>49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7" baseType="lpstr">
      <vt:lpstr>Arial</vt:lpstr>
      <vt:lpstr>宋体</vt:lpstr>
      <vt:lpstr>Wingdings</vt:lpstr>
      <vt:lpstr>等线</vt:lpstr>
      <vt:lpstr>微软雅黑</vt:lpstr>
      <vt:lpstr>黑体</vt:lpstr>
      <vt:lpstr>Calibri</vt:lpstr>
      <vt:lpstr>Arial Unicode MS</vt:lpstr>
      <vt:lpstr>Office 主题</vt:lpstr>
      <vt:lpstr>PHOTOSHOP</vt:lpstr>
      <vt:lpstr>复习</vt:lpstr>
      <vt:lpstr>教学目标</vt:lpstr>
      <vt:lpstr>教学目标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JQuery框架的使用</dc:title>
  <dc:creator>lenvon</dc:creator>
  <cp:lastModifiedBy>86157</cp:lastModifiedBy>
  <cp:revision>637</cp:revision>
  <dcterms:created xsi:type="dcterms:W3CDTF">2019-03-26T07:24:00Z</dcterms:created>
  <dcterms:modified xsi:type="dcterms:W3CDTF">2020-05-10T11:21:13Z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